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64" r:id="rId3"/>
    <p:sldId id="265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33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EDFE-E537-4BC7-BAD3-B7ADAB329340}" type="datetimeFigureOut">
              <a:rPr lang="es-ES" smtClean="0"/>
              <a:pPr/>
              <a:t>21/02/2014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62D-A201-44DA-9C70-BE3EFBD57E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EDFE-E537-4BC7-BAD3-B7ADAB329340}" type="datetimeFigureOut">
              <a:rPr lang="es-ES" smtClean="0"/>
              <a:pPr/>
              <a:t>21/02/2014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62D-A201-44DA-9C70-BE3EFBD57E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EDFE-E537-4BC7-BAD3-B7ADAB329340}" type="datetimeFigureOut">
              <a:rPr lang="es-ES" smtClean="0"/>
              <a:pPr/>
              <a:t>21/02/2014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62D-A201-44DA-9C70-BE3EFBD57E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EDFE-E537-4BC7-BAD3-B7ADAB329340}" type="datetimeFigureOut">
              <a:rPr lang="es-ES" smtClean="0"/>
              <a:pPr/>
              <a:t>21/02/2014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62D-A201-44DA-9C70-BE3EFBD57E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EDFE-E537-4BC7-BAD3-B7ADAB329340}" type="datetimeFigureOut">
              <a:rPr lang="es-ES" smtClean="0"/>
              <a:pPr/>
              <a:t>21/02/2014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62D-A201-44DA-9C70-BE3EFBD57E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EDFE-E537-4BC7-BAD3-B7ADAB329340}" type="datetimeFigureOut">
              <a:rPr lang="es-ES" smtClean="0"/>
              <a:pPr/>
              <a:t>21/02/2014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62D-A201-44DA-9C70-BE3EFBD57E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EDFE-E537-4BC7-BAD3-B7ADAB329340}" type="datetimeFigureOut">
              <a:rPr lang="es-ES" smtClean="0"/>
              <a:pPr/>
              <a:t>21/02/2014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62D-A201-44DA-9C70-BE3EFBD57E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EDFE-E537-4BC7-BAD3-B7ADAB329340}" type="datetimeFigureOut">
              <a:rPr lang="es-ES" smtClean="0"/>
              <a:pPr/>
              <a:t>21/02/2014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62D-A201-44DA-9C70-BE3EFBD57E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EDFE-E537-4BC7-BAD3-B7ADAB329340}" type="datetimeFigureOut">
              <a:rPr lang="es-ES" smtClean="0"/>
              <a:pPr/>
              <a:t>21/02/2014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62D-A201-44DA-9C70-BE3EFBD57E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EDFE-E537-4BC7-BAD3-B7ADAB329340}" type="datetimeFigureOut">
              <a:rPr lang="es-ES" smtClean="0"/>
              <a:pPr/>
              <a:t>21/02/2014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262D-A201-44DA-9C70-BE3EFBD57E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EDFE-E537-4BC7-BAD3-B7ADAB329340}" type="datetimeFigureOut">
              <a:rPr lang="es-ES" smtClean="0"/>
              <a:pPr/>
              <a:t>21/02/2014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7C262D-A201-44DA-9C70-BE3EFBD57EF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E6EDFE-E537-4BC7-BAD3-B7ADAB329340}" type="datetimeFigureOut">
              <a:rPr lang="es-ES" smtClean="0"/>
              <a:pPr/>
              <a:t>21/02/2014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7C262D-A201-44DA-9C70-BE3EFBD57EFA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404664"/>
            <a:ext cx="7715304" cy="138126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CO" sz="4900" dirty="0" smtClean="0">
                <a:latin typeface="Microsoft PhagsPa" pitchFamily="34" charset="0"/>
                <a:ea typeface="Batang" pitchFamily="18" charset="-127"/>
              </a:rPr>
              <a:t>Revolución </a:t>
            </a:r>
            <a:r>
              <a:rPr lang="es-CO" sz="4900" dirty="0" smtClean="0">
                <a:latin typeface="Microsoft PhagsPa" pitchFamily="34" charset="0"/>
                <a:ea typeface="Batang" pitchFamily="18" charset="-127"/>
              </a:rPr>
              <a:t>industrial, salud y sexualidad</a:t>
            </a:r>
            <a:r>
              <a:rPr lang="es-CO" dirty="0" smtClean="0">
                <a:latin typeface="Microsoft PhagsPa" pitchFamily="34" charset="0"/>
                <a:ea typeface="Batang" pitchFamily="18" charset="-127"/>
              </a:rPr>
              <a:t/>
            </a:r>
            <a:br>
              <a:rPr lang="es-CO" dirty="0" smtClean="0">
                <a:latin typeface="Microsoft PhagsPa" pitchFamily="34" charset="0"/>
                <a:ea typeface="Batang" pitchFamily="18" charset="-127"/>
              </a:rPr>
            </a:br>
            <a:endParaRPr lang="es-ES" sz="1100" dirty="0"/>
          </a:p>
        </p:txBody>
      </p:sp>
      <p:pic>
        <p:nvPicPr>
          <p:cNvPr id="1027" name="Picture 3" descr="C:\Users\Administrador.Rangulo-PC.002\Desktop\logo-revolucionindust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7143800" cy="4210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501122" cy="5500726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es-ES_tradnl" dirty="0" smtClean="0"/>
              <a:t>La Segunda Revolución industrial:</a:t>
            </a:r>
          </a:p>
          <a:p>
            <a:pPr algn="l">
              <a:buFont typeface="Wingdings" pitchFamily="2" charset="2"/>
              <a:buChar char="v"/>
            </a:pPr>
            <a:endParaRPr lang="es-ES_tradnl" dirty="0" smtClean="0"/>
          </a:p>
          <a:p>
            <a:pPr algn="ctr">
              <a:buFont typeface="Wingdings" pitchFamily="2" charset="2"/>
              <a:buChar char="q"/>
            </a:pPr>
            <a:r>
              <a:rPr lang="es-ES_tradnl" dirty="0" smtClean="0"/>
              <a:t>Teléfono</a:t>
            </a:r>
          </a:p>
          <a:p>
            <a:pPr algn="ctr">
              <a:buFont typeface="Wingdings" pitchFamily="2" charset="2"/>
              <a:buChar char="q"/>
            </a:pPr>
            <a:endParaRPr lang="es-ES_tradnl" dirty="0" smtClean="0"/>
          </a:p>
          <a:p>
            <a:pPr algn="ctr">
              <a:buFont typeface="Wingdings" pitchFamily="2" charset="2"/>
              <a:buChar char="q"/>
            </a:pPr>
            <a:endParaRPr lang="es-ES_tradnl" dirty="0" smtClean="0"/>
          </a:p>
          <a:p>
            <a:pPr algn="ctr">
              <a:buFont typeface="Wingdings" pitchFamily="2" charset="2"/>
              <a:buChar char="q"/>
            </a:pPr>
            <a:endParaRPr lang="es-ES_tradnl" dirty="0" smtClean="0"/>
          </a:p>
          <a:p>
            <a:pPr algn="ctr">
              <a:buFont typeface="Wingdings" pitchFamily="2" charset="2"/>
              <a:buChar char="q"/>
            </a:pPr>
            <a:endParaRPr lang="es-ES_tradnl" dirty="0" smtClean="0"/>
          </a:p>
          <a:p>
            <a:pPr algn="ctr">
              <a:buFont typeface="Wingdings" pitchFamily="2" charset="2"/>
              <a:buChar char="q"/>
            </a:pPr>
            <a:endParaRPr lang="es-ES_tradnl" dirty="0" smtClean="0"/>
          </a:p>
          <a:p>
            <a:pPr algn="l">
              <a:buFont typeface="Wingdings" pitchFamily="2" charset="2"/>
              <a:buChar char="q"/>
            </a:pPr>
            <a:r>
              <a:rPr lang="es-ES_tradnl" dirty="0" smtClean="0"/>
              <a:t>Cámara Fotográfica     </a:t>
            </a:r>
          </a:p>
          <a:p>
            <a:pPr algn="l"/>
            <a:endParaRPr lang="es-ES_tradnl" dirty="0" smtClean="0"/>
          </a:p>
        </p:txBody>
      </p:sp>
      <p:pic>
        <p:nvPicPr>
          <p:cNvPr id="3074" name="Picture 2" descr="E:\Downloads\telefono_vie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785794"/>
            <a:ext cx="2373341" cy="3158439"/>
          </a:xfrm>
          <a:prstGeom prst="rect">
            <a:avLst/>
          </a:prstGeom>
          <a:noFill/>
        </p:spPr>
      </p:pic>
      <p:pic>
        <p:nvPicPr>
          <p:cNvPr id="3075" name="Picture 3" descr="E:\Downloads\camara00z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14818"/>
            <a:ext cx="2786082" cy="231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501122" cy="5500726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es-ES_tradnl" dirty="0" smtClean="0"/>
              <a:t>La Tercera Revolución industrial:</a:t>
            </a:r>
          </a:p>
          <a:p>
            <a:pPr algn="l">
              <a:buFont typeface="Wingdings" pitchFamily="2" charset="2"/>
              <a:buChar char="v"/>
            </a:pPr>
            <a:endParaRPr lang="es-ES_tradnl" dirty="0" smtClean="0"/>
          </a:p>
          <a:p>
            <a:pPr algn="ctr">
              <a:buFont typeface="Wingdings" pitchFamily="2" charset="2"/>
              <a:buChar char="q"/>
            </a:pPr>
            <a:r>
              <a:rPr lang="es-ES_tradnl" dirty="0" smtClean="0"/>
              <a:t>Energía atómica</a:t>
            </a:r>
          </a:p>
          <a:p>
            <a:pPr algn="ctr">
              <a:buFont typeface="Wingdings" pitchFamily="2" charset="2"/>
              <a:buChar char="q"/>
            </a:pPr>
            <a:endParaRPr lang="es-ES_tradnl" dirty="0" smtClean="0"/>
          </a:p>
          <a:p>
            <a:pPr algn="ctr"/>
            <a:endParaRPr lang="es-ES_tradnl" dirty="0" smtClean="0"/>
          </a:p>
          <a:p>
            <a:pPr algn="l">
              <a:buFont typeface="Wingdings" pitchFamily="2" charset="2"/>
              <a:buChar char="q"/>
            </a:pPr>
            <a:r>
              <a:rPr lang="es-ES_tradnl" dirty="0" smtClean="0"/>
              <a:t>Energía solar</a:t>
            </a:r>
          </a:p>
          <a:p>
            <a:pPr algn="l">
              <a:buFont typeface="Wingdings" pitchFamily="2" charset="2"/>
              <a:buChar char="q"/>
            </a:pPr>
            <a:endParaRPr lang="es-ES_tradnl" dirty="0" smtClean="0"/>
          </a:p>
          <a:p>
            <a:pPr algn="l">
              <a:buFont typeface="Wingdings" pitchFamily="2" charset="2"/>
              <a:buChar char="q"/>
            </a:pPr>
            <a:endParaRPr lang="es-ES_tradnl" dirty="0" smtClean="0"/>
          </a:p>
          <a:p>
            <a:pPr algn="l">
              <a:buFont typeface="Wingdings" pitchFamily="2" charset="2"/>
              <a:buChar char="q"/>
            </a:pPr>
            <a:endParaRPr lang="es-ES_tradnl" dirty="0" smtClean="0"/>
          </a:p>
          <a:p>
            <a:pPr lvl="7" algn="l">
              <a:buFont typeface="Wingdings" pitchFamily="2" charset="2"/>
              <a:buChar char="q"/>
            </a:pPr>
            <a:r>
              <a:rPr lang="es-ES_tradnl" sz="2800" dirty="0" smtClean="0"/>
              <a:t>Energía eólica </a:t>
            </a:r>
          </a:p>
          <a:p>
            <a:pPr algn="l"/>
            <a:endParaRPr lang="es-ES_tradnl" dirty="0" smtClean="0"/>
          </a:p>
        </p:txBody>
      </p:sp>
      <p:pic>
        <p:nvPicPr>
          <p:cNvPr id="4098" name="Picture 2" descr="E:\Downloads\atom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785794"/>
            <a:ext cx="2714644" cy="2690514"/>
          </a:xfrm>
          <a:prstGeom prst="rect">
            <a:avLst/>
          </a:prstGeom>
          <a:noFill/>
        </p:spPr>
      </p:pic>
      <p:pic>
        <p:nvPicPr>
          <p:cNvPr id="4099" name="Picture 3" descr="E:\Downloads\energia-fotovolta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571744"/>
            <a:ext cx="3464771" cy="2182806"/>
          </a:xfrm>
          <a:prstGeom prst="rect">
            <a:avLst/>
          </a:prstGeom>
          <a:noFill/>
        </p:spPr>
      </p:pic>
      <p:pic>
        <p:nvPicPr>
          <p:cNvPr id="4101" name="Picture 5" descr="E:\Downloads\energia-eol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643314"/>
            <a:ext cx="2377237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8501122" cy="4429156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s-ES_tradnl" dirty="0" smtClean="0"/>
              <a:t>Cambios operados: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ES_tradnl" dirty="0" smtClean="0"/>
              <a:t>La informática como medio de tratamiento y almacenamiento de la información por computadoras, que atiende a todos los ordenes de la vida.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ES_tradnl" dirty="0" smtClean="0"/>
              <a:t>El desarrollo de la inteligencia artificial, para tareas de cálculo numérico, almacenamiento de información u operaciones repetitivas.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ES_tradnl" dirty="0" smtClean="0"/>
              <a:t>La implantación de la robótica industrial, que permite la automatización integrada.</a:t>
            </a:r>
          </a:p>
          <a:p>
            <a:pPr marL="514350" indent="-514350" algn="l">
              <a:buFont typeface="+mj-lt"/>
              <a:buAutoNum type="arabicPeriod"/>
            </a:pPr>
            <a:endParaRPr lang="es-ES_tradnl" dirty="0" smtClean="0"/>
          </a:p>
          <a:p>
            <a:pPr marL="514350" indent="-514350" algn="l">
              <a:buFont typeface="+mj-lt"/>
              <a:buAutoNum type="arabicPeriod"/>
            </a:pPr>
            <a:endParaRPr lang="es-ES_trad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572560" cy="5214974"/>
          </a:xfrm>
        </p:spPr>
        <p:txBody>
          <a:bodyPr>
            <a:noAutofit/>
          </a:bodyPr>
          <a:lstStyle/>
          <a:p>
            <a:pPr algn="just"/>
            <a:r>
              <a:rPr lang="es-ES_tradnl" sz="3200" dirty="0" smtClean="0"/>
              <a:t>Estos cambios en los modos de producir y en la manera de organizar las empresas van a impulsar, a su vez, cambios en las relaciones industriales con transformaciones graduales.</a:t>
            </a:r>
          </a:p>
          <a:p>
            <a:pPr algn="just"/>
            <a:endParaRPr lang="es-ES_tradnl" sz="3200" dirty="0" smtClean="0"/>
          </a:p>
          <a:p>
            <a:pPr algn="just">
              <a:buFont typeface="Arial" pitchFamily="34" charset="0"/>
              <a:buChar char="•"/>
            </a:pPr>
            <a:r>
              <a:rPr lang="es-ES_tradnl" sz="3200" dirty="0" smtClean="0"/>
              <a:t>Una nueva concepción del trabajador y de su papel en la empresa: esto es intentar mejorar la utilización de los recursos humanos, así como prestar atención a la motivación de los trabajadores.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8715436" cy="5500726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endParaRPr lang="es-ES_tradnl" dirty="0" smtClean="0"/>
          </a:p>
          <a:p>
            <a:pPr algn="just">
              <a:buFont typeface="Arial" pitchFamily="34" charset="0"/>
              <a:buChar char="•"/>
            </a:pPr>
            <a:r>
              <a:rPr lang="es-ES_tradnl" dirty="0" smtClean="0"/>
              <a:t>El surgimiento de nuevas formas de interacción y de relación entre los trabajadores, recurriendo a formas basadas en la cooperación y la solidaridad grupal entre los trabajadores.</a:t>
            </a:r>
          </a:p>
          <a:p>
            <a:pPr algn="just">
              <a:buFont typeface="Arial" pitchFamily="34" charset="0"/>
              <a:buChar char="•"/>
            </a:pPr>
            <a:endParaRPr lang="es-ES_tradnl" dirty="0" smtClean="0"/>
          </a:p>
          <a:p>
            <a:pPr algn="just"/>
            <a:r>
              <a:rPr lang="es-ES_tradnl" dirty="0" smtClean="0"/>
              <a:t>Así, estos cambios en los sistemas de producción y en las formas de organización del trabajo, también producen cambios en los requerimientos de los conocimientos y habilidades tanto técnicas como personales, de los trabajadores.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429684" cy="316632"/>
          </a:xfrm>
        </p:spPr>
        <p:txBody>
          <a:bodyPr>
            <a:noAutofit/>
          </a:bodyPr>
          <a:lstStyle/>
          <a:p>
            <a:pPr algn="ctr"/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endParaRPr lang="es-ES_tradnl" sz="20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1600" y="980727"/>
            <a:ext cx="60800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Lo social e interpersonal</a:t>
            </a: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 -crecimiento </a:t>
            </a: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demográfico </a:t>
            </a: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y desarrollo </a:t>
            </a: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urbano</a:t>
            </a:r>
          </a:p>
          <a:p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- Bajo salario con jornadas de mas de 15 </a:t>
            </a: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horas</a:t>
            </a:r>
          </a:p>
          <a:p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- trabajan tanto </a:t>
            </a: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hombres </a:t>
            </a: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como mujeres y </a:t>
            </a: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niños</a:t>
            </a:r>
          </a:p>
          <a:p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- </a:t>
            </a: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desintegración </a:t>
            </a: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de la </a:t>
            </a: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familia</a:t>
            </a:r>
          </a:p>
          <a:p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- poca sanidad, surgimiento de </a:t>
            </a: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epidemias</a:t>
            </a:r>
          </a:p>
          <a:p>
            <a:endParaRPr lang="es-ES_tradnl" sz="2000" b="1" dirty="0" smtClean="0">
              <a:solidFill>
                <a:prstClr val="black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- No había prevención y cuidado a nivel sexual</a:t>
            </a: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es-ES_tradnl" sz="20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32151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561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52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alia\exposicion!\1196_esquema_mat_primas_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8" y="11840"/>
            <a:ext cx="9169888" cy="6846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51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talia\ut4-revolucion-industrial-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6" y="0"/>
            <a:ext cx="916949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84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talia\exposicion!\segunda-revolucion-indust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" y="1340768"/>
            <a:ext cx="9144000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01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858180" cy="1214446"/>
          </a:xfrm>
        </p:spPr>
        <p:txBody>
          <a:bodyPr/>
          <a:lstStyle/>
          <a:p>
            <a:r>
              <a:rPr lang="es-CO" dirty="0" smtClean="0">
                <a:latin typeface="Microsoft PhagsPa" pitchFamily="34" charset="0"/>
                <a:ea typeface="Batang" pitchFamily="18" charset="-127"/>
              </a:rPr>
              <a:t>Revolución industrial</a:t>
            </a:r>
            <a:endParaRPr lang="es-ES" dirty="0">
              <a:latin typeface="Microsoft PhagsPa" pitchFamily="34" charset="0"/>
              <a:ea typeface="Batang" pitchFamily="18" charset="-127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2214554"/>
            <a:ext cx="8429684" cy="4429156"/>
          </a:xfrm>
        </p:spPr>
        <p:txBody>
          <a:bodyPr>
            <a:normAutofit/>
          </a:bodyPr>
          <a:lstStyle/>
          <a:p>
            <a:pPr marL="0" marR="45720" lvl="1" algn="just">
              <a:buClr>
                <a:schemeClr val="accent3"/>
              </a:buClr>
              <a:buSzPct val="95000"/>
              <a:buFont typeface="Wingdings" pitchFamily="2" charset="2"/>
              <a:buChar char="v"/>
            </a:pPr>
            <a:r>
              <a:rPr lang="es-CO" sz="3600" dirty="0" smtClean="0"/>
              <a:t>Hasta comienzos del siglo XIX Europa era un continente agrícola, el cual no estaba preparado para afrontar una rápida industrialización, ni para enfrentarse a sus consecuencias negativas</a:t>
            </a:r>
            <a:r>
              <a:rPr lang="es-CO" sz="3000" dirty="0" smtClean="0"/>
              <a:t>. </a:t>
            </a:r>
          </a:p>
          <a:p>
            <a:endParaRPr lang="es-CO" sz="2800" dirty="0" smtClean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7858180" cy="1214446"/>
          </a:xfrm>
        </p:spPr>
        <p:txBody>
          <a:bodyPr/>
          <a:lstStyle/>
          <a:p>
            <a:r>
              <a:rPr lang="es-CO" dirty="0" smtClean="0">
                <a:latin typeface="Microsoft PhagsPa" pitchFamily="34" charset="0"/>
                <a:ea typeface="Batang" pitchFamily="18" charset="-127"/>
              </a:rPr>
              <a:t>Revolución industrial</a:t>
            </a:r>
            <a:endParaRPr lang="es-ES" dirty="0">
              <a:latin typeface="Microsoft PhagsPa" pitchFamily="34" charset="0"/>
              <a:ea typeface="Batang" pitchFamily="18" charset="-127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1142984"/>
            <a:ext cx="8429684" cy="550072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es-CO" sz="2800" dirty="0" smtClean="0"/>
          </a:p>
          <a:p>
            <a:pPr algn="just">
              <a:buFont typeface="Wingdings" pitchFamily="2" charset="2"/>
              <a:buChar char="v"/>
            </a:pPr>
            <a:r>
              <a:rPr lang="es-CO" sz="2800" dirty="0" smtClean="0"/>
              <a:t> Fábricas insalubres e inseguras, exceso de horas de trabajo, niños obreros, explotación de la mujer, bajos salarios, viviendas miserables, condiciones en que se desarrolló en sus comienzos la nueva Era.</a:t>
            </a:r>
          </a:p>
          <a:p>
            <a:pPr algn="just">
              <a:buFont typeface="Wingdings" pitchFamily="2" charset="2"/>
              <a:buChar char="v"/>
            </a:pPr>
            <a:endParaRPr lang="es-CO" sz="2800" dirty="0" smtClean="0"/>
          </a:p>
          <a:p>
            <a:pPr algn="just">
              <a:buFont typeface="Wingdings" pitchFamily="2" charset="2"/>
              <a:buChar char="v"/>
            </a:pPr>
            <a:r>
              <a:rPr lang="es-CO" sz="2800" dirty="0" smtClean="0"/>
              <a:t>Se podría decir en resumen que la revolución industrial es un conjunto de transformaciones económicas, políticas y técnicas que se inician en Inglaterra en el último cuarto del siglo XVIII y que posteriormente se extienden a Europa y el resto del mundo.</a:t>
            </a:r>
          </a:p>
          <a:p>
            <a:endParaRPr lang="es-CO" sz="2800" dirty="0" smtClean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7858180" cy="1214446"/>
          </a:xfrm>
        </p:spPr>
        <p:txBody>
          <a:bodyPr>
            <a:normAutofit/>
          </a:bodyPr>
          <a:lstStyle/>
          <a:p>
            <a:r>
              <a:rPr lang="es-CO" dirty="0" smtClean="0">
                <a:latin typeface="Microsoft PhagsPa" pitchFamily="34" charset="0"/>
                <a:ea typeface="Batang" pitchFamily="18" charset="-127"/>
              </a:rPr>
              <a:t>Condiciones Históricas</a:t>
            </a:r>
            <a:endParaRPr lang="es-ES" dirty="0">
              <a:latin typeface="Microsoft PhagsPa" pitchFamily="34" charset="0"/>
              <a:ea typeface="Batang" pitchFamily="18" charset="-127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1071546"/>
            <a:ext cx="8429684" cy="5572164"/>
          </a:xfrm>
        </p:spPr>
        <p:txBody>
          <a:bodyPr>
            <a:normAutofit/>
          </a:bodyPr>
          <a:lstStyle/>
          <a:p>
            <a:pPr algn="just"/>
            <a:endParaRPr lang="es-CO" sz="2800" dirty="0" smtClean="0"/>
          </a:p>
          <a:p>
            <a:pPr algn="just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s-CO" sz="2800" dirty="0" smtClean="0"/>
              <a:t>Se logró la sustitución de la economía agrícola en industrial gracias  a la aplicación de la maquina de vapor de watt (inventada en 1775).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s-CO" sz="2800" dirty="0" smtClean="0"/>
              <a:t>Se crearon grandes organizaciones con posibilidades de un solo propietario.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s-CO" sz="2800" dirty="0" smtClean="0"/>
              <a:t>La innovación financiera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s-CO" sz="2800" dirty="0" smtClean="0"/>
              <a:t>Inicio del ahorro bancario.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7858180" cy="1214446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latin typeface="Microsoft PhagsPa" pitchFamily="34" charset="0"/>
                <a:ea typeface="Batang" pitchFamily="18" charset="-127"/>
              </a:rPr>
              <a:t>Transición político social y economía, incidencias </a:t>
            </a:r>
            <a:endParaRPr lang="es-ES" dirty="0">
              <a:latin typeface="Microsoft PhagsPa" pitchFamily="34" charset="0"/>
              <a:ea typeface="Batang" pitchFamily="18" charset="-127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0034" y="2357430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2800" dirty="0" smtClean="0"/>
              <a:t>Se presenta un desarrollo técnico- científico y se incrementa el numero de maquinas que se mueven con  carbón mineral o coque; la transformación económica es radical. Nace la relación obrero- patronal.</a:t>
            </a:r>
          </a:p>
          <a:p>
            <a:endParaRPr lang="es-CO" sz="2800" dirty="0" smtClean="0"/>
          </a:p>
          <a:p>
            <a:pPr>
              <a:buFont typeface="Arial" pitchFamily="34" charset="0"/>
              <a:buChar char="•"/>
            </a:pPr>
            <a:r>
              <a:rPr lang="es-CO" sz="2800" dirty="0" smtClean="0"/>
              <a:t>Surge el proletariado, el capitalista  y la división técnica del trabajo incrementando la producción y la explotación del obrero.</a:t>
            </a:r>
          </a:p>
          <a:p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1525866"/>
            <a:ext cx="86439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2800" dirty="0" smtClean="0"/>
              <a:t>Comienza la creación de grandes capitales económicos</a:t>
            </a:r>
          </a:p>
          <a:p>
            <a:endParaRPr lang="es-CO" sz="2800" dirty="0" smtClean="0"/>
          </a:p>
          <a:p>
            <a:pPr>
              <a:buFont typeface="Arial" pitchFamily="34" charset="0"/>
              <a:buChar char="•"/>
            </a:pPr>
            <a:r>
              <a:rPr lang="es-CO" sz="2800" dirty="0" smtClean="0"/>
              <a:t>Se inicia la explosión demográfica.</a:t>
            </a:r>
          </a:p>
          <a:p>
            <a:endParaRPr lang="es-CO" sz="2800" dirty="0" smtClean="0"/>
          </a:p>
          <a:p>
            <a:pPr>
              <a:buFont typeface="Arial" pitchFamily="34" charset="0"/>
              <a:buChar char="•"/>
            </a:pPr>
            <a:r>
              <a:rPr lang="es-CO" sz="2800" dirty="0" smtClean="0"/>
              <a:t>Hay cambios tecnológicos, acompañados de nuevas formas de organizar la producción, provocaron la aparición de un nuevo tipo de relaciones entre empresarios y trabajadores.</a:t>
            </a:r>
          </a:p>
          <a:p>
            <a:pPr>
              <a:buFont typeface="Arial" pitchFamily="34" charset="0"/>
              <a:buChar char="•"/>
            </a:pPr>
            <a:endParaRPr lang="es-CO" sz="2800" dirty="0" smtClean="0"/>
          </a:p>
          <a:p>
            <a:endParaRPr lang="es-CO" sz="2800" dirty="0" smtClean="0"/>
          </a:p>
          <a:p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1097238"/>
            <a:ext cx="86439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2800" dirty="0" smtClean="0"/>
              <a:t>Mercado Libre</a:t>
            </a:r>
          </a:p>
          <a:p>
            <a:pPr>
              <a:buFont typeface="Wingdings" pitchFamily="2" charset="2"/>
              <a:buChar char="Ø"/>
            </a:pPr>
            <a:r>
              <a:rPr lang="es-CO" sz="2800" dirty="0" smtClean="0"/>
              <a:t>Los que conocen el oficio.</a:t>
            </a:r>
          </a:p>
          <a:p>
            <a:pPr>
              <a:buFont typeface="Wingdings" pitchFamily="2" charset="2"/>
              <a:buChar char="Ø"/>
            </a:pPr>
            <a:r>
              <a:rPr lang="es-CO" sz="2800" dirty="0" smtClean="0"/>
              <a:t>La gran masa del proletariado</a:t>
            </a:r>
          </a:p>
          <a:p>
            <a:endParaRPr lang="es-CO" sz="2800" dirty="0" smtClean="0"/>
          </a:p>
          <a:p>
            <a:pPr>
              <a:buFont typeface="Arial" pitchFamily="34" charset="0"/>
              <a:buChar char="•"/>
            </a:pPr>
            <a:r>
              <a:rPr lang="es-CO" sz="2800" dirty="0" smtClean="0"/>
              <a:t>Surge la necesidad social de estudiar racionalmente la administración.</a:t>
            </a:r>
          </a:p>
          <a:p>
            <a:endParaRPr lang="es-CO" sz="2800" dirty="0" smtClean="0"/>
          </a:p>
          <a:p>
            <a:pPr>
              <a:buFont typeface="Wingdings" pitchFamily="2" charset="2"/>
              <a:buChar char="Ø"/>
            </a:pPr>
            <a:r>
              <a:rPr lang="es-CO" sz="2800" dirty="0" smtClean="0"/>
              <a:t>Frederick Winslow Taylor (1856 – 1915)</a:t>
            </a:r>
          </a:p>
          <a:p>
            <a:endParaRPr lang="es-CO" sz="2800" dirty="0" smtClean="0"/>
          </a:p>
          <a:p>
            <a:pPr>
              <a:buFont typeface="Wingdings" pitchFamily="2" charset="2"/>
              <a:buChar char="Ø"/>
            </a:pPr>
            <a:r>
              <a:rPr lang="es-CO" sz="2800" dirty="0" smtClean="0"/>
              <a:t>Henri Fayol (1841 – 1925)</a:t>
            </a:r>
          </a:p>
          <a:p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14282" y="600068"/>
            <a:ext cx="8429684" cy="1828800"/>
          </a:xfrm>
        </p:spPr>
        <p:txBody>
          <a:bodyPr/>
          <a:lstStyle/>
          <a:p>
            <a:pPr algn="ctr"/>
            <a:r>
              <a:rPr lang="es-ES_tradnl" dirty="0" smtClean="0"/>
              <a:t>Desarrollo tecnológico y cambios operados.</a:t>
            </a:r>
            <a:endParaRPr lang="es-ES_tradnl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57158" y="2571744"/>
            <a:ext cx="8501122" cy="3786214"/>
          </a:xfrm>
        </p:spPr>
        <p:txBody>
          <a:bodyPr/>
          <a:lstStyle/>
          <a:p>
            <a:r>
              <a:rPr lang="es-ES_tradnl" dirty="0" smtClean="0"/>
              <a:t>La revolución industrial se caracteriza en tres momentos:</a:t>
            </a:r>
          </a:p>
          <a:p>
            <a:pPr algn="l">
              <a:buFont typeface="Wingdings" pitchFamily="2" charset="2"/>
              <a:buChar char="v"/>
            </a:pPr>
            <a:r>
              <a:rPr lang="es-ES_tradnl" dirty="0" smtClean="0"/>
              <a:t>La Primera Revolución industrial:</a:t>
            </a:r>
          </a:p>
          <a:p>
            <a:pPr algn="l">
              <a:buFont typeface="Wingdings" pitchFamily="2" charset="2"/>
              <a:buChar char="v"/>
            </a:pPr>
            <a:endParaRPr lang="es-ES_tradnl" dirty="0" smtClean="0"/>
          </a:p>
          <a:p>
            <a:pPr algn="l">
              <a:buFont typeface="Wingdings" pitchFamily="2" charset="2"/>
              <a:buChar char="v"/>
            </a:pPr>
            <a:endParaRPr lang="es-ES_tradnl" dirty="0" smtClean="0"/>
          </a:p>
          <a:p>
            <a:pPr lvl="3" algn="l">
              <a:buFont typeface="Wingdings" pitchFamily="2" charset="2"/>
              <a:buChar char="q"/>
            </a:pPr>
            <a:r>
              <a:rPr lang="es-ES_tradnl" sz="2800" dirty="0" smtClean="0"/>
              <a:t>   Maquina de vapor</a:t>
            </a:r>
          </a:p>
        </p:txBody>
      </p:sp>
      <p:pic>
        <p:nvPicPr>
          <p:cNvPr id="1026" name="Picture 2" descr="E:\Downloads\s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38" y="3286124"/>
            <a:ext cx="3500462" cy="3378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428596" y="1000108"/>
            <a:ext cx="7854696" cy="4071966"/>
          </a:xfrm>
        </p:spPr>
        <p:txBody>
          <a:bodyPr/>
          <a:lstStyle/>
          <a:p>
            <a:pPr algn="l">
              <a:buFont typeface="Wingdings" pitchFamily="2" charset="2"/>
              <a:buChar char="q"/>
            </a:pPr>
            <a:r>
              <a:rPr lang="es-ES_tradnl" dirty="0" smtClean="0"/>
              <a:t>Explotación de carbón:</a:t>
            </a:r>
          </a:p>
          <a:p>
            <a:pPr algn="l">
              <a:buFont typeface="Wingdings" pitchFamily="2" charset="2"/>
              <a:buChar char="q"/>
            </a:pPr>
            <a:endParaRPr lang="es-ES_tradnl" dirty="0" smtClean="0"/>
          </a:p>
          <a:p>
            <a:pPr algn="l">
              <a:buFont typeface="Wingdings" pitchFamily="2" charset="2"/>
              <a:buChar char="q"/>
            </a:pPr>
            <a:endParaRPr lang="es-ES_tradnl" dirty="0" smtClean="0"/>
          </a:p>
          <a:p>
            <a:pPr algn="l">
              <a:buFont typeface="Wingdings" pitchFamily="2" charset="2"/>
              <a:buChar char="q"/>
            </a:pPr>
            <a:endParaRPr lang="es-ES_tradnl" dirty="0" smtClean="0"/>
          </a:p>
          <a:p>
            <a:pPr algn="l">
              <a:buFont typeface="Wingdings" pitchFamily="2" charset="2"/>
              <a:buChar char="q"/>
            </a:pPr>
            <a:endParaRPr lang="es-ES_tradnl" dirty="0" smtClean="0"/>
          </a:p>
          <a:p>
            <a:pPr algn="l">
              <a:buFont typeface="Wingdings" pitchFamily="2" charset="2"/>
              <a:buChar char="q"/>
            </a:pPr>
            <a:r>
              <a:rPr lang="es-ES_tradnl" dirty="0" smtClean="0"/>
              <a:t>Industria Textil:</a:t>
            </a:r>
          </a:p>
        </p:txBody>
      </p:sp>
      <p:pic>
        <p:nvPicPr>
          <p:cNvPr id="2050" name="Picture 2" descr="E:\Downloads\Real-Decreto-del-carbó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857232"/>
            <a:ext cx="3095652" cy="2552700"/>
          </a:xfrm>
          <a:prstGeom prst="rect">
            <a:avLst/>
          </a:prstGeom>
          <a:noFill/>
        </p:spPr>
      </p:pic>
      <p:pic>
        <p:nvPicPr>
          <p:cNvPr id="2051" name="Picture 3" descr="E:\Downloads\industria-text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714752"/>
            <a:ext cx="3810000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404</TotalTime>
  <Words>557</Words>
  <Application>Microsoft Office PowerPoint</Application>
  <PresentationFormat>Presentación en pantalla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Flujo</vt:lpstr>
      <vt:lpstr>Revolución industrial, salud y sexualidad </vt:lpstr>
      <vt:lpstr>Revolución industrial</vt:lpstr>
      <vt:lpstr>Revolución industrial</vt:lpstr>
      <vt:lpstr>Condiciones Históricas</vt:lpstr>
      <vt:lpstr>Transición político social y economía, incidencias </vt:lpstr>
      <vt:lpstr>Diapositiva 6</vt:lpstr>
      <vt:lpstr>Diapositiva 7</vt:lpstr>
      <vt:lpstr>Desarrollo tecnológico y cambios operados.</vt:lpstr>
      <vt:lpstr>Diapositiva 9</vt:lpstr>
      <vt:lpstr>Diapositiva 10</vt:lpstr>
      <vt:lpstr>Diapositiva 11</vt:lpstr>
      <vt:lpstr>Diapositiva 12</vt:lpstr>
      <vt:lpstr>Diapositiva 13</vt:lpstr>
      <vt:lpstr>Diapositiva 14</vt:lpstr>
      <vt:lpstr>               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de Windows</dc:creator>
  <cp:lastModifiedBy>JORGE LUIS</cp:lastModifiedBy>
  <cp:revision>37</cp:revision>
  <dcterms:created xsi:type="dcterms:W3CDTF">2011-09-28T21:18:57Z</dcterms:created>
  <dcterms:modified xsi:type="dcterms:W3CDTF">2014-02-21T11:02:57Z</dcterms:modified>
</cp:coreProperties>
</file>